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'[Diagram i Microsoft PowerPoint]Blad3'!$R$320</c:f>
              <c:strCache>
                <c:ptCount val="1"/>
                <c:pt idx="0">
                  <c:v>Klimat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'[Diagram i Microsoft PowerPoint]Blad3'!$Q$321:$Q$348</c:f>
              <c:strCache>
                <c:ptCount val="28"/>
                <c:pt idx="0">
                  <c:v>NL</c:v>
                </c:pt>
                <c:pt idx="1">
                  <c:v>SI</c:v>
                </c:pt>
                <c:pt idx="2">
                  <c:v>CZ</c:v>
                </c:pt>
                <c:pt idx="3">
                  <c:v>LU</c:v>
                </c:pt>
                <c:pt idx="4">
                  <c:v>SK</c:v>
                </c:pt>
                <c:pt idx="5">
                  <c:v>FI</c:v>
                </c:pt>
                <c:pt idx="6">
                  <c:v>PL</c:v>
                </c:pt>
                <c:pt idx="7">
                  <c:v>SE</c:v>
                </c:pt>
                <c:pt idx="8">
                  <c:v>AT</c:v>
                </c:pt>
                <c:pt idx="9">
                  <c:v>EE</c:v>
                </c:pt>
                <c:pt idx="10">
                  <c:v>DE</c:v>
                </c:pt>
                <c:pt idx="11">
                  <c:v>LV</c:v>
                </c:pt>
                <c:pt idx="12">
                  <c:v>FR</c:v>
                </c:pt>
                <c:pt idx="13">
                  <c:v>UK</c:v>
                </c:pt>
                <c:pt idx="14">
                  <c:v>DK</c:v>
                </c:pt>
                <c:pt idx="15">
                  <c:v>IT</c:v>
                </c:pt>
                <c:pt idx="16">
                  <c:v>HR</c:v>
                </c:pt>
                <c:pt idx="17">
                  <c:v>LT</c:v>
                </c:pt>
                <c:pt idx="18">
                  <c:v>CY</c:v>
                </c:pt>
                <c:pt idx="19">
                  <c:v>IE</c:v>
                </c:pt>
                <c:pt idx="20">
                  <c:v>RO</c:v>
                </c:pt>
                <c:pt idx="21">
                  <c:v>ES</c:v>
                </c:pt>
                <c:pt idx="22">
                  <c:v>BE</c:v>
                </c:pt>
                <c:pt idx="23">
                  <c:v>BG</c:v>
                </c:pt>
                <c:pt idx="24">
                  <c:v>HU</c:v>
                </c:pt>
                <c:pt idx="25">
                  <c:v>MT</c:v>
                </c:pt>
                <c:pt idx="26">
                  <c:v>PT</c:v>
                </c:pt>
                <c:pt idx="27">
                  <c:v>GR</c:v>
                </c:pt>
              </c:strCache>
            </c:strRef>
          </c:cat>
          <c:val>
            <c:numRef>
              <c:f>'[Diagram i Microsoft PowerPoint]Blad3'!$R$321:$R$348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8</c:v>
                </c:pt>
                <c:pt idx="15">
                  <c:v>8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13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53-7B4E-8F50-5141ABFAE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0368"/>
        <c:axId val="6533120"/>
      </c:barChart>
      <c:catAx>
        <c:axId val="649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33120"/>
        <c:crosses val="autoZero"/>
        <c:auto val="1"/>
        <c:lblAlgn val="ctr"/>
        <c:lblOffset val="100"/>
        <c:noMultiLvlLbl val="0"/>
      </c:catAx>
      <c:valAx>
        <c:axId val="653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9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Textolay\NY LOGOTYP 2009\OH-mall\element_landskap_la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H:\Mallar09\Leveransklara\090903\Mallar utåt\JBV_ko_kalv_3_3_25.emf"/>
          <p:cNvPicPr>
            <a:picLocks noChangeAspect="1" noChangeArrowheads="1"/>
          </p:cNvPicPr>
          <p:nvPr/>
        </p:nvPicPr>
        <p:blipFill>
          <a:blip r:embed="rId3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3188"/>
            <a:ext cx="17272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C:\Users\tony\AppData\Local\Microsoft\Windows\Temporary Internet Files\Content.Outlook\J778OUUW\sjv_eng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7" y="333376"/>
            <a:ext cx="1744133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35200" y="549275"/>
            <a:ext cx="9042400" cy="989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/>
              <a:t>Klicka här för att ändra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35200" y="1828800"/>
            <a:ext cx="9042400" cy="3657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4008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0A37ACF-8840-4739-AC26-6A88BD28736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914400" y="64008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52A2C9-E504-475E-A12E-D5273E8B2122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81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84885-6C7C-4DC5-A6EB-9A28A02E346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A678-4FFF-4436-A4AB-F134490CD10E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17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017000" y="550864"/>
            <a:ext cx="2260600" cy="5545137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235200" y="550864"/>
            <a:ext cx="6578600" cy="554513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B6E8C-7785-4B12-9829-E0528DD4F04B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C548-F2A2-484A-8B62-20318A84ACF1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409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A8D16-48AB-4F63-9320-4CA22E1FBF58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53FD3-DB2A-4297-857E-790D858BF924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625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67E6C-B14B-47EC-B56A-30EDE3CD3BAE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C7CD-B5EA-4280-8C74-0D8C032A10C8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510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235200" y="1828800"/>
            <a:ext cx="4419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58000" y="1828800"/>
            <a:ext cx="4419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A1D86-7B87-41D5-A43F-2EAFCF27055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BD9A-A2C9-4F7A-9D87-B5BC16A55261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12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1EB75-D636-4FC4-B33F-41A45E769E1A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E6574-27A7-4E0A-A415-402C597D4772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65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7573C-89CD-46B2-A711-BE21728A3EB0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DCCF4-A0DA-4E2E-9E28-8524C5380CF4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698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BD6F5-67D6-4856-B93E-E85540346502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3CC0-D299-40C9-8786-8E102B9F67B7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2D728-9A15-4CD6-BA0D-8870EFDFA18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AFDE-BD6E-49A7-9008-C6708A90D732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677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3574D-9899-4900-888B-2AC38EBFD01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2C7BD-6892-4F3B-9967-F7FE5CD5680B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1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I:\Textolay\NY LOGOTYP 2009\OH-mall\element_landskap_lang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550863"/>
            <a:ext cx="904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bakgrundsrubriken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5200" y="1828800"/>
            <a:ext cx="904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53200"/>
            <a:ext cx="386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4D4D4D"/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553200"/>
            <a:ext cx="254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4D4D4D"/>
                </a:solidFill>
                <a:latin typeface="Arial Unicode MS" panose="020B0604020202020204" pitchFamily="34" charset="-128"/>
              </a:defRPr>
            </a:lvl1pPr>
          </a:lstStyle>
          <a:p>
            <a:fld id="{43CBE62E-BB8C-48A8-9E7C-8E1BA44923C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553200"/>
            <a:ext cx="254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4D4D4D"/>
                </a:solidFill>
                <a:latin typeface="+mn-lt"/>
              </a:defRPr>
            </a:lvl1pPr>
          </a:lstStyle>
          <a:p>
            <a:pPr>
              <a:defRPr/>
            </a:pPr>
            <a:fld id="{66C07520-A4C3-41EA-8439-1DB3371D3AFB}" type="datetime1">
              <a:rPr lang="sv-SE"/>
              <a:pPr>
                <a:defRPr/>
              </a:pPr>
              <a:t>2018-10-31</a:t>
            </a:fld>
            <a:endParaRPr lang="sv-SE"/>
          </a:p>
        </p:txBody>
      </p:sp>
      <p:pic>
        <p:nvPicPr>
          <p:cNvPr id="1032" name="Picture 11" descr="I:\Textolay\NY LOGOTYP 2009\JBV_logotyp\jbv_logotyp_farg\jpg\sjv_farg_rgb_300dpi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5240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5" descr="H:\Mallar09\Leveransklara\090903\Mallar utåt\JBV_ko_kalv_3_3_25.emf"/>
          <p:cNvPicPr>
            <a:picLocks noChangeAspect="1" noChangeArrowheads="1"/>
          </p:cNvPicPr>
          <p:nvPr/>
        </p:nvPicPr>
        <p:blipFill>
          <a:blip r:embed="rId15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3188"/>
            <a:ext cx="17272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79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CF464D-D209-40C9-9F01-7F29E080899A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  <p:sp>
        <p:nvSpPr>
          <p:cNvPr id="3075" name="Rectangle 2062"/>
          <p:cNvSpPr>
            <a:spLocks noGrp="1" noChangeArrowheads="1"/>
          </p:cNvSpPr>
          <p:nvPr>
            <p:ph type="ctrTitle"/>
          </p:nvPr>
        </p:nvSpPr>
        <p:spPr>
          <a:xfrm>
            <a:off x="2927648" y="692697"/>
            <a:ext cx="6781800" cy="989013"/>
          </a:xfrm>
        </p:spPr>
        <p:txBody>
          <a:bodyPr/>
          <a:lstStyle/>
          <a:p>
            <a:r>
              <a:rPr lang="en-US" sz="2800" dirty="0"/>
              <a:t>New conditions for agriculture due to climate change</a:t>
            </a:r>
            <a:r>
              <a:rPr lang="sv-SE" altLang="sv-SE" sz="2800" dirty="0"/>
              <a:t/>
            </a:r>
            <a:br>
              <a:rPr lang="sv-SE" altLang="sv-SE" sz="2800" dirty="0"/>
            </a:br>
            <a:endParaRPr lang="sv-SE" altLang="sv-SE" sz="2800" dirty="0"/>
          </a:p>
        </p:txBody>
      </p:sp>
      <p:sp>
        <p:nvSpPr>
          <p:cNvPr id="3076" name="Rectangle 2067"/>
          <p:cNvSpPr>
            <a:spLocks noGrp="1" noChangeArrowheads="1"/>
          </p:cNvSpPr>
          <p:nvPr>
            <p:ph type="subTitle" idx="1"/>
          </p:nvPr>
        </p:nvSpPr>
        <p:spPr>
          <a:xfrm>
            <a:off x="2184400" y="2140010"/>
            <a:ext cx="9042400" cy="3657600"/>
          </a:xfrm>
        </p:spPr>
        <p:txBody>
          <a:bodyPr/>
          <a:lstStyle/>
          <a:p>
            <a:pPr algn="ctr"/>
            <a:r>
              <a:rPr lang="sv-SE" altLang="sv-SE" dirty="0"/>
              <a:t>Bengt Jonsson</a:t>
            </a:r>
          </a:p>
          <a:p>
            <a:pPr algn="ctr"/>
            <a:r>
              <a:rPr lang="sv-SE" altLang="sv-SE" dirty="0"/>
              <a:t>Jordbruksverket</a:t>
            </a:r>
          </a:p>
          <a:p>
            <a:pPr algn="ctr"/>
            <a:r>
              <a:rPr lang="sv-SE" altLang="sv-SE" dirty="0"/>
              <a:t>Presentation på 5th Nordic Conference on </a:t>
            </a:r>
            <a:r>
              <a:rPr lang="sv-SE" altLang="sv-SE" dirty="0" err="1"/>
              <a:t>Climate</a:t>
            </a:r>
            <a:r>
              <a:rPr lang="sv-SE" altLang="sv-SE" dirty="0"/>
              <a:t> Change Adaptation</a:t>
            </a:r>
          </a:p>
          <a:p>
            <a:pPr algn="ctr"/>
            <a:r>
              <a:rPr lang="sv-SE" altLang="sv-SE" dirty="0"/>
              <a:t>Norrköping 23-25 oktober 2018</a:t>
            </a:r>
          </a:p>
        </p:txBody>
      </p:sp>
    </p:spTree>
    <p:extLst>
      <p:ext uri="{BB962C8B-B14F-4D97-AF65-F5344CB8AC3E}">
        <p14:creationId xmlns:p14="http://schemas.microsoft.com/office/powerpoint/2010/main" val="97668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Warmer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normal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7648" y="1844824"/>
            <a:ext cx="6624736" cy="4464496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975211-E135-4D61-B876-4BFA87D13AFC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00717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Drier</a:t>
            </a:r>
            <a:r>
              <a:rPr lang="sv-SE" sz="2400" dirty="0"/>
              <a:t> </a:t>
            </a:r>
            <a:r>
              <a:rPr lang="sv-SE" sz="2400" dirty="0" err="1"/>
              <a:t>than</a:t>
            </a:r>
            <a:r>
              <a:rPr lang="sv-SE" sz="2400" dirty="0"/>
              <a:t> normal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975211-E135-4D61-B876-4BFA87D13AFC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  <p:pic>
        <p:nvPicPr>
          <p:cNvPr id="7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664" y="1828800"/>
            <a:ext cx="691053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6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weather of summer has affected large areas negatively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665" y="1828800"/>
            <a:ext cx="5741815" cy="426720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975211-E135-4D61-B876-4BFA87D13AFC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80494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Experiences from the summer of 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short term, great stress for both the individual farmer and the whole sector</a:t>
            </a:r>
            <a:br>
              <a:rPr lang="en-US" dirty="0"/>
            </a:br>
            <a:r>
              <a:rPr lang="en-US" dirty="0"/>
              <a:t>Harvest loss of 30-40 percent for most crops</a:t>
            </a:r>
            <a:br>
              <a:rPr lang="en-US" dirty="0"/>
            </a:br>
            <a:r>
              <a:rPr lang="en-US" dirty="0"/>
              <a:t>Increased costs and reduced revenues of almost 10 billion SEK</a:t>
            </a:r>
            <a:br>
              <a:rPr lang="en-US" dirty="0"/>
            </a:br>
            <a:r>
              <a:rPr lang="en-US" dirty="0"/>
              <a:t>There are also more long-term effects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53FD3-DB2A-4297-857E-790D858BF924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6818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Measures in the CAP to make Swedish agriculture more sustainable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CAP, at least 30 percent of the measures in the PII should be used for environmental and climate measures</a:t>
            </a:r>
            <a:br>
              <a:rPr lang="en-US" dirty="0"/>
            </a:br>
            <a:r>
              <a:rPr lang="en-US" dirty="0"/>
              <a:t>The climate measures have so far had a relatively small part of the rural program</a:t>
            </a:r>
            <a:br>
              <a:rPr lang="en-US" dirty="0"/>
            </a:br>
            <a:r>
              <a:rPr lang="en-US" dirty="0"/>
              <a:t>Renewable energy production has been a difficult measure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53FD3-DB2A-4297-857E-790D858BF924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6824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measures in CAP (PII), %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53FD3-DB2A-4297-857E-790D858BF924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/>
          </p:nvPr>
        </p:nvGraphicFramePr>
        <p:xfrm>
          <a:off x="3200400" y="1828800"/>
          <a:ext cx="6781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485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Need</a:t>
            </a:r>
            <a:r>
              <a:rPr lang="sv-SE" dirty="0"/>
              <a:t> for new </a:t>
            </a:r>
            <a:r>
              <a:rPr lang="sv-SE" dirty="0" err="1"/>
              <a:t>measures</a:t>
            </a:r>
            <a:r>
              <a:rPr lang="sv-SE" dirty="0"/>
              <a:t> in CAP 2021-2027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Eco-</a:t>
            </a:r>
            <a:r>
              <a:rPr lang="sv-SE" dirty="0" err="1"/>
              <a:t>scheme</a:t>
            </a:r>
            <a:r>
              <a:rPr lang="sv-SE" dirty="0"/>
              <a:t>, </a:t>
            </a:r>
            <a:r>
              <a:rPr lang="sv-SE" dirty="0" err="1"/>
              <a:t>measures</a:t>
            </a:r>
            <a:r>
              <a:rPr lang="sv-SE" dirty="0"/>
              <a:t> in PI</a:t>
            </a:r>
          </a:p>
          <a:p>
            <a:r>
              <a:rPr lang="sv-SE" dirty="0"/>
              <a:t>Risk management program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53FD3-DB2A-4297-857E-790D858BF924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9112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Ongoing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in Swedish Board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agriculture</a:t>
            </a:r>
            <a:r>
              <a:rPr lang="sv-SE" dirty="0"/>
              <a:t>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Report</a:t>
            </a:r>
            <a:r>
              <a:rPr lang="sv-SE" dirty="0"/>
              <a:t> to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march</a:t>
            </a:r>
            <a:r>
              <a:rPr lang="sv-SE" dirty="0"/>
              <a:t> 2019</a:t>
            </a:r>
          </a:p>
          <a:p>
            <a:r>
              <a:rPr lang="sv-SE" dirty="0" err="1"/>
              <a:t>Identify</a:t>
            </a:r>
            <a:r>
              <a:rPr lang="sv-SE" dirty="0"/>
              <a:t> long-term </a:t>
            </a:r>
            <a:r>
              <a:rPr lang="sv-SE" dirty="0" err="1"/>
              <a:t>consequences</a:t>
            </a:r>
            <a:endParaRPr lang="sv-SE" dirty="0"/>
          </a:p>
          <a:p>
            <a:r>
              <a:rPr lang="en-US" dirty="0"/>
              <a:t>Suggest measures that increase resilience</a:t>
            </a:r>
          </a:p>
          <a:p>
            <a:endParaRPr lang="en-US" dirty="0"/>
          </a:p>
          <a:p>
            <a:r>
              <a:rPr lang="en-US" dirty="0"/>
              <a:t>Prepare next CAP-program	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53FD3-DB2A-4297-857E-790D858BF924}" type="datetime1">
              <a:rPr lang="sv-SE">
                <a:latin typeface="Arial Unicode M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2018-10-31</a:t>
            </a:fld>
            <a:endParaRPr lang="sv-SE"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5442598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148</Words>
  <Application>Microsoft Office PowerPoint</Application>
  <PresentationFormat>Anpassad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Standardformgivning</vt:lpstr>
      <vt:lpstr>New conditions for agriculture due to climate change </vt:lpstr>
      <vt:lpstr>Warmer than normal</vt:lpstr>
      <vt:lpstr>Drier than normal</vt:lpstr>
      <vt:lpstr>The weather of summer has affected large areas negatively</vt:lpstr>
      <vt:lpstr>Experiences from the summer of 2018</vt:lpstr>
      <vt:lpstr>Measures in the CAP to make Swedish agriculture more sustainable</vt:lpstr>
      <vt:lpstr>Climate measures in CAP (PII), %</vt:lpstr>
      <vt:lpstr>Need for new measures in CAP 2021-2027</vt:lpstr>
      <vt:lpstr>Ongoing work in Swedish Board of agriculture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Hjerpe</dc:creator>
  <cp:lastModifiedBy>Gudmundsson Ingrid</cp:lastModifiedBy>
  <cp:revision>2</cp:revision>
  <dcterms:created xsi:type="dcterms:W3CDTF">2018-10-29T07:13:31Z</dcterms:created>
  <dcterms:modified xsi:type="dcterms:W3CDTF">2018-10-31T10:32:54Z</dcterms:modified>
</cp:coreProperties>
</file>